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60" r:id="rId3"/>
    <p:sldId id="350" r:id="rId4"/>
    <p:sldId id="345" r:id="rId5"/>
    <p:sldId id="338" r:id="rId6"/>
    <p:sldId id="346" r:id="rId7"/>
    <p:sldId id="347" r:id="rId8"/>
    <p:sldId id="348" r:id="rId9"/>
    <p:sldId id="34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448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1110AF0-53A3-3844-8AB1-A2AA47B5C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794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886200"/>
            <a:ext cx="5638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08109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15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38200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38200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11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7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7711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6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30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22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3543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31017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31250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76200"/>
            <a:ext cx="9144000" cy="6705600"/>
          </a:xfrm>
          <a:prstGeom prst="rect">
            <a:avLst/>
          </a:prstGeom>
          <a:solidFill>
            <a:schemeClr val="bg1">
              <a:alpha val="46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4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CC99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8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4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 sz="2000"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9900"/>
        </a:buClr>
        <a:buFont typeface="Wingdings" charset="0"/>
        <a:buChar char="§"/>
        <a:defRPr>
          <a:solidFill>
            <a:schemeClr val="tx1"/>
          </a:solidFill>
          <a:latin typeface="+mn-lt"/>
          <a:ea typeface="ヒラギノ角ゴ Pro W3" pitchFamily="-1" charset="-128"/>
          <a:cs typeface="ヒラギノ角ゴ Pro W3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thestar.com/news/world/2015/01/02/obama_orders_sanctions_against_north_korea_over_cyberattack_on_sony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438400"/>
            <a:ext cx="9137650" cy="914400"/>
          </a:xfrm>
        </p:spPr>
        <p:txBody>
          <a:bodyPr/>
          <a:lstStyle/>
          <a:p>
            <a:pPr algn="ctr" eaLnBrk="1" hangingPunct="1"/>
            <a:r>
              <a:rPr lang="en-US" sz="4400" i="1" dirty="0" smtClean="0">
                <a:latin typeface="Arial" charset="0"/>
              </a:rPr>
              <a:t/>
            </a:r>
            <a:br>
              <a:rPr lang="en-US" sz="4400" i="1" dirty="0" smtClean="0">
                <a:latin typeface="Arial" charset="0"/>
              </a:rPr>
            </a:br>
            <a:r>
              <a:rPr lang="en-US" altLang="ja-JP" sz="4400" i="1" dirty="0" smtClean="0">
                <a:latin typeface="Arial" charset="0"/>
              </a:rPr>
              <a:t/>
            </a:r>
            <a:br>
              <a:rPr lang="en-US" altLang="ja-JP" sz="4400" i="1" dirty="0" smtClean="0">
                <a:latin typeface="Arial" charset="0"/>
              </a:rPr>
            </a:br>
            <a:endParaRPr lang="en-US" sz="4400" i="1" dirty="0">
              <a:latin typeface="Arial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19600"/>
            <a:ext cx="9144000" cy="7620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Prof. Blair </a:t>
            </a:r>
            <a:r>
              <a:rPr lang="en-US" sz="2400" b="1" dirty="0" err="1" smtClean="0">
                <a:latin typeface="Arial" charset="0"/>
              </a:rPr>
              <a:t>MacIntyre</a:t>
            </a:r>
            <a:endParaRPr lang="en-US" sz="2400" b="1" dirty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Prof. Peter </a:t>
            </a:r>
            <a:r>
              <a:rPr lang="en-US" sz="2400" b="1" dirty="0">
                <a:latin typeface="Arial" charset="0"/>
              </a:rPr>
              <a:t>Swire </a:t>
            </a:r>
            <a:endParaRPr lang="en-US" sz="2400" b="1" dirty="0" smtClean="0">
              <a:latin typeface="Arial" charset="0"/>
            </a:endParaRPr>
          </a:p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CS4803 &amp; 6725; MGT4803 &amp; 8803</a:t>
            </a:r>
          </a:p>
          <a:p>
            <a:pPr algn="ctr" eaLnBrk="1" hangingPunct="1">
              <a:buFont typeface="Wingdings" charset="0"/>
              <a:buNone/>
            </a:pPr>
            <a:r>
              <a:rPr lang="en-US" sz="2400" b="1" dirty="0" smtClean="0">
                <a:latin typeface="Arial" charset="0"/>
              </a:rPr>
              <a:t>January 5, 2015</a:t>
            </a:r>
            <a:endParaRPr lang="en-US" sz="2400" b="1" dirty="0">
              <a:latin typeface="Arial" charset="0"/>
            </a:endParaRPr>
          </a:p>
        </p:txBody>
      </p:sp>
      <p:pic>
        <p:nvPicPr>
          <p:cNvPr id="3076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63" y="76200"/>
            <a:ext cx="1354137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2133600"/>
            <a:ext cx="74302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Information Security Strategies and Policy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9438"/>
          </a:xfrm>
        </p:spPr>
        <p:txBody>
          <a:bodyPr/>
          <a:lstStyle/>
          <a:p>
            <a:r>
              <a:rPr lang="en-US" dirty="0">
                <a:latin typeface="Arial" charset="0"/>
              </a:rPr>
              <a:t>Overview of </a:t>
            </a:r>
            <a:r>
              <a:rPr lang="en-US" dirty="0" smtClean="0">
                <a:latin typeface="Arial" charset="0"/>
              </a:rPr>
              <a:t>Today’s Class</a:t>
            </a:r>
            <a:endParaRPr lang="en-US" dirty="0">
              <a:latin typeface="Arial" charset="0"/>
            </a:endParaRP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144963"/>
          </a:xfrm>
        </p:spPr>
        <p:txBody>
          <a:bodyPr/>
          <a:lstStyle/>
          <a:p>
            <a:pPr lvl="1">
              <a:defRPr/>
            </a:pPr>
            <a:r>
              <a:rPr lang="en-US" dirty="0" smtClean="0">
                <a:cs typeface="+mn-cs"/>
              </a:rPr>
              <a:t>Introduction to the course</a:t>
            </a:r>
          </a:p>
          <a:p>
            <a:pPr lvl="2">
              <a:defRPr/>
            </a:pPr>
            <a:r>
              <a:rPr lang="en-US" sz="2400" dirty="0" smtClean="0">
                <a:cs typeface="+mn-cs"/>
              </a:rPr>
              <a:t>MacIntyre</a:t>
            </a:r>
            <a:endParaRPr lang="en-US" sz="2400" dirty="0" smtClean="0">
              <a:cs typeface="+mn-cs"/>
            </a:endParaRPr>
          </a:p>
          <a:p>
            <a:pPr lvl="2">
              <a:defRPr/>
            </a:pPr>
            <a:r>
              <a:rPr lang="en-US" sz="2400" dirty="0" smtClean="0">
                <a:cs typeface="+mn-cs"/>
              </a:rPr>
              <a:t>Swire</a:t>
            </a:r>
          </a:p>
          <a:p>
            <a:pPr lvl="1">
              <a:defRPr/>
            </a:pPr>
            <a:r>
              <a:rPr lang="en-US" dirty="0" smtClean="0">
                <a:cs typeface="+mn-cs"/>
              </a:rPr>
              <a:t>Tech: </a:t>
            </a:r>
            <a:r>
              <a:rPr lang="en-US" dirty="0" err="1" smtClean="0">
                <a:cs typeface="+mn-cs"/>
              </a:rPr>
              <a:t>Wearables</a:t>
            </a:r>
            <a:r>
              <a:rPr lang="en-US" dirty="0" smtClean="0">
                <a:cs typeface="+mn-cs"/>
              </a:rPr>
              <a:t> and cybersecurity</a:t>
            </a:r>
          </a:p>
          <a:p>
            <a:pPr lvl="2">
              <a:defRPr/>
            </a:pPr>
            <a:r>
              <a:rPr lang="en-US" sz="2400" dirty="0">
                <a:cs typeface="+mn-cs"/>
              </a:rPr>
              <a:t>http://</a:t>
            </a:r>
            <a:r>
              <a:rPr lang="en-US" sz="2400" dirty="0" err="1">
                <a:cs typeface="+mn-cs"/>
              </a:rPr>
              <a:t>www.wired.com</a:t>
            </a:r>
            <a:r>
              <a:rPr lang="en-US" sz="2400" dirty="0">
                <a:cs typeface="+mn-cs"/>
              </a:rPr>
              <a:t>/2014/11/where-fitness-trackers-fail/</a:t>
            </a:r>
            <a:endParaRPr lang="en-US" sz="2400" dirty="0" smtClean="0">
              <a:cs typeface="+mn-cs"/>
            </a:endParaRPr>
          </a:p>
          <a:p>
            <a:pPr lvl="1">
              <a:defRPr/>
            </a:pPr>
            <a:r>
              <a:rPr lang="en-US" dirty="0" smtClean="0">
                <a:cs typeface="+mn-cs"/>
              </a:rPr>
              <a:t>Policy/Law: Sony and North Korea – what is a “proportionate response”?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8291513" y="6616700"/>
            <a:ext cx="606425" cy="1524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400" smtClean="0">
                <a:solidFill>
                  <a:schemeClr val="bg2"/>
                </a:solidFill>
              </a:rPr>
              <a:t>CS 4455</a:t>
            </a:r>
            <a:endParaRPr lang="en-US" sz="1400" smtClean="0">
              <a:solidFill>
                <a:schemeClr val="bg2"/>
              </a:solidFill>
              <a:latin typeface="Comic Sans MS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579438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latin typeface="Arial" charset="0"/>
                <a:cs typeface="+mj-cs"/>
              </a:rPr>
              <a:t>Blair MacIntyre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144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charset="0"/>
                <a:cs typeface="+mn-cs"/>
              </a:rPr>
              <a:t>CM co-designer, now Program Director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charset="0"/>
                <a:cs typeface="+mn-cs"/>
              </a:rPr>
              <a:t>Teaching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</a:rPr>
              <a:t>CS4455 Game Design and Programming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</a:rPr>
              <a:t>CS4803GS Game Studio (w/ Ian </a:t>
            </a:r>
            <a:r>
              <a:rPr lang="en-US" sz="2400" dirty="0" err="1" smtClean="0">
                <a:latin typeface="Times New Roman" charset="0"/>
              </a:rPr>
              <a:t>Bogost</a:t>
            </a:r>
            <a:r>
              <a:rPr lang="en-US" sz="2400" dirty="0" smtClean="0">
                <a:latin typeface="Times New Roman" charset="0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</a:rPr>
              <a:t>CS4803HAR Handheld AR Game Design (w/ SCAD)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</a:rPr>
              <a:t>CS4750 Mixed Reality Experience Design (w/ Jay Bolter)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latin typeface="Times New Roman" charset="0"/>
                <a:cs typeface="+mn-cs"/>
              </a:rPr>
              <a:t>Research in HCI and 3D Graphics, Augmented and Mixed Reality (</a:t>
            </a:r>
            <a:r>
              <a:rPr lang="ja-JP" altLang="en-US" sz="2800" dirty="0" smtClean="0">
                <a:latin typeface="Times New Roman" charset="0"/>
                <a:cs typeface="+mn-cs"/>
              </a:rPr>
              <a:t>“</a:t>
            </a:r>
            <a:r>
              <a:rPr lang="en-US" sz="2800" dirty="0" smtClean="0">
                <a:latin typeface="Times New Roman" charset="0"/>
                <a:cs typeface="+mn-cs"/>
              </a:rPr>
              <a:t>interactive 3D in the world</a:t>
            </a:r>
            <a:r>
              <a:rPr lang="ja-JP" altLang="en-US" sz="2800" dirty="0" smtClean="0">
                <a:latin typeface="Times New Roman" charset="0"/>
                <a:cs typeface="+mn-cs"/>
              </a:rPr>
              <a:t>”</a:t>
            </a:r>
            <a:r>
              <a:rPr lang="en-US" sz="2800" dirty="0" smtClean="0">
                <a:latin typeface="Times New Roman" charset="0"/>
                <a:cs typeface="+mn-cs"/>
              </a:rPr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Professor in IC and </a:t>
            </a:r>
            <a:r>
              <a:rPr lang="en-US" sz="2400" dirty="0" err="1" smtClean="0">
                <a:latin typeface="Times New Roman" charset="0"/>
                <a:ea typeface="ＭＳ Ｐゴシック" charset="0"/>
              </a:rPr>
              <a:t>Adjunt</a:t>
            </a:r>
            <a:r>
              <a:rPr lang="en-US" sz="2400" dirty="0" smtClean="0">
                <a:latin typeface="Times New Roman" charset="0"/>
                <a:ea typeface="ＭＳ Ｐゴシック" charset="0"/>
              </a:rPr>
              <a:t> Professor in LMC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Design of MR/AR experiences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Background in math, CS, 3D graphics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Times New Roman" charset="0"/>
                <a:ea typeface="ＭＳ Ｐゴシック" charset="0"/>
              </a:rPr>
              <a:t>PhD research in distributed interactive 3D software design</a:t>
            </a:r>
          </a:p>
        </p:txBody>
      </p:sp>
      <p:pic>
        <p:nvPicPr>
          <p:cNvPr id="17412" name="Picture 5" descr="blair-vio-frnt-dar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609600"/>
            <a:ext cx="1804988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382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579438"/>
          </a:xfrm>
        </p:spPr>
        <p:txBody>
          <a:bodyPr/>
          <a:lstStyle/>
          <a:p>
            <a:r>
              <a:rPr lang="en-US" dirty="0" smtClean="0"/>
              <a:t>Swire Background for Cyber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144963"/>
          </a:xfrm>
        </p:spPr>
        <p:txBody>
          <a:bodyPr/>
          <a:lstStyle/>
          <a:p>
            <a:r>
              <a:rPr lang="en-US" sz="2400" dirty="0" smtClean="0"/>
              <a:t>Internet law, policy, tech since early 90s</a:t>
            </a:r>
          </a:p>
          <a:p>
            <a:r>
              <a:rPr lang="en-US" sz="2400" dirty="0" smtClean="0"/>
              <a:t>Pres. Clinton Chief Counselor for Privacy</a:t>
            </a:r>
          </a:p>
          <a:p>
            <a:pPr lvl="1"/>
            <a:r>
              <a:rPr lang="en-US" dirty="0" smtClean="0"/>
              <a:t>Encryption, intrusion detection, cybercrime, surveillance</a:t>
            </a:r>
          </a:p>
          <a:p>
            <a:r>
              <a:rPr lang="en-US" sz="2400" dirty="0" smtClean="0"/>
              <a:t>Security &amp; privacy advisory boards for Intel, Microsoft, Google, IBM and start-ups</a:t>
            </a:r>
          </a:p>
          <a:p>
            <a:r>
              <a:rPr lang="en-US" sz="2400" dirty="0" smtClean="0"/>
              <a:t>President Obama’s Review Group on Intelligence and Communications Technology (post-Snowden)</a:t>
            </a:r>
          </a:p>
        </p:txBody>
      </p:sp>
    </p:spTree>
    <p:extLst>
      <p:ext uri="{BB962C8B-B14F-4D97-AF65-F5344CB8AC3E}">
        <p14:creationId xmlns:p14="http://schemas.microsoft.com/office/powerpoint/2010/main" val="2280494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" charset="0"/>
            </a:endParaRPr>
          </a:p>
        </p:txBody>
      </p:sp>
      <p:pic>
        <p:nvPicPr>
          <p:cNvPr id="6146" name="Picture Placeholder 4" descr="reviewgroup[3]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1" r="4021"/>
          <a:stretch>
            <a:fillRect/>
          </a:stretch>
        </p:blipFill>
        <p:spPr>
          <a:xfrm>
            <a:off x="152400" y="228600"/>
            <a:ext cx="8839200" cy="6477000"/>
          </a:xfrm>
        </p:spPr>
      </p:pic>
      <p:sp>
        <p:nvSpPr>
          <p:cNvPr id="6147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2400">
                <a:solidFill>
                  <a:schemeClr val="bg1"/>
                </a:solidFill>
                <a:latin typeface="Arial" charset="0"/>
              </a:rPr>
              <a:t>December 2013: The Situation Room</a:t>
            </a:r>
          </a:p>
        </p:txBody>
      </p:sp>
    </p:spTree>
    <p:extLst>
      <p:ext uri="{BB962C8B-B14F-4D97-AF65-F5344CB8AC3E}">
        <p14:creationId xmlns:p14="http://schemas.microsoft.com/office/powerpoint/2010/main" val="3594464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Syllabus and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241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Wearables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2" indent="-342900"/>
            <a:r>
              <a:rPr lang="en-US" sz="2400" dirty="0"/>
              <a:t>http://</a:t>
            </a:r>
            <a:r>
              <a:rPr lang="en-US" sz="2400" dirty="0" err="1"/>
              <a:t>www.wired.com</a:t>
            </a:r>
            <a:r>
              <a:rPr lang="en-US" sz="2400" dirty="0"/>
              <a:t>/2014/11/where-fitness-trackers-fail/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3643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Sony &amp; North Korea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Facts</a:t>
            </a:r>
          </a:p>
          <a:p>
            <a:r>
              <a:rPr lang="en-US" sz="2400" dirty="0" smtClean="0"/>
              <a:t>Assume North Korea government source of attacks</a:t>
            </a:r>
          </a:p>
          <a:p>
            <a:r>
              <a:rPr lang="en-US" sz="2400" dirty="0" smtClean="0"/>
              <a:t>Group assignment:</a:t>
            </a:r>
          </a:p>
          <a:p>
            <a:pPr lvl="1"/>
            <a:r>
              <a:rPr lang="en-US" dirty="0" smtClean="0"/>
              <a:t>What is proper response by US government?</a:t>
            </a:r>
          </a:p>
          <a:p>
            <a:pPr lvl="1"/>
            <a:r>
              <a:rPr lang="en-US" dirty="0" smtClean="0"/>
              <a:t>Any different if independent sympathizers with NK?</a:t>
            </a:r>
          </a:p>
          <a:p>
            <a:pPr lvl="1"/>
            <a:r>
              <a:rPr lang="en-US" dirty="0" smtClean="0"/>
              <a:t>Any different if China helped NK substantially?</a:t>
            </a:r>
          </a:p>
          <a:p>
            <a:pPr lvl="1"/>
            <a:r>
              <a:rPr lang="en-US" dirty="0" smtClean="0"/>
              <a:t>Any steps by Sony against NK?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279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Obama </a:t>
            </a:r>
            <a:r>
              <a:rPr lang="en-US" smtClean="0"/>
              <a:t>Administration response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>
                <a:hlinkClick r:id="rId2"/>
              </a:rPr>
              <a:t>http://www.thestar.com/news/world/2015/01/02/obama_orders_sanctions_against_north_korea_over_cyberattack_on_sony.html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716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4906</TotalTime>
  <Words>329</Words>
  <Application>Microsoft Macintosh PowerPoint</Application>
  <PresentationFormat>On-screen Show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  </vt:lpstr>
      <vt:lpstr>Overview of Today’s Class</vt:lpstr>
      <vt:lpstr>Blair MacIntyre</vt:lpstr>
      <vt:lpstr>Swire Background for Cyber</vt:lpstr>
      <vt:lpstr>PowerPoint Presentation</vt:lpstr>
      <vt:lpstr>Syllabus and Readings</vt:lpstr>
      <vt:lpstr>Wearables</vt:lpstr>
      <vt:lpstr>Sony &amp; North Korea</vt:lpstr>
      <vt:lpstr>Obama Administration response</vt:lpstr>
    </vt:vector>
  </TitlesOfParts>
  <Company>georgia 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Russ</dc:creator>
  <cp:lastModifiedBy>Blair MacIntyre</cp:lastModifiedBy>
  <cp:revision>166</cp:revision>
  <dcterms:created xsi:type="dcterms:W3CDTF">2005-08-02T18:53:14Z</dcterms:created>
  <dcterms:modified xsi:type="dcterms:W3CDTF">2015-01-12T01:44:49Z</dcterms:modified>
</cp:coreProperties>
</file>